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unito Light" charset="1" panose="00000400000000000000"/>
      <p:regular r:id="rId18"/>
    </p:embeddedFont>
    <p:embeddedFont>
      <p:font typeface="Nunito Bold" charset="1" panose="00000000000000000000"/>
      <p:regular r:id="rId19"/>
    </p:embeddedFont>
    <p:embeddedFont>
      <p:font typeface="Nunito"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https://doi.org/10.4065/mcp.2010.0575" TargetMode="External" Type="http://schemas.openxmlformats.org/officeDocument/2006/relationships/hyperlink"/><Relationship Id="rId7" Target="https://doi.org/10.1002/14651858.CD000011.pub4" TargetMode="External" Type="http://schemas.openxmlformats.org/officeDocument/2006/relationships/hyperlink"/><Relationship Id="rId8" Target="https://doi.org/10.1371/journal.pmed.1001363" TargetMode="External" Type="http://schemas.openxmlformats.org/officeDocument/2006/relationships/hyperlink"/><Relationship Id="rId9" Target="https://doi.org/10.2147/PPA.S144047"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jpe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grpSp>
        <p:nvGrpSpPr>
          <p:cNvPr name="Group 2" id="2"/>
          <p:cNvGrpSpPr/>
          <p:nvPr/>
        </p:nvGrpSpPr>
        <p:grpSpPr>
          <a:xfrm rot="0">
            <a:off x="9782717" y="7131377"/>
            <a:ext cx="2926462" cy="29264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32339" y="5938611"/>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51271" y="5704393"/>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2309835" y="1676344"/>
            <a:ext cx="3831841" cy="7581956"/>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1273" r="0" b="-1273"/>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4784844" y="6516765"/>
            <a:ext cx="2923783" cy="408357"/>
          </a:xfrm>
          <a:prstGeom prst="rect">
            <a:avLst/>
          </a:prstGeom>
        </p:spPr>
        <p:txBody>
          <a:bodyPr anchor="t" rtlCol="false" tIns="0" lIns="0" bIns="0" rIns="0">
            <a:spAutoFit/>
          </a:bodyPr>
          <a:lstStyle/>
          <a:p>
            <a:pPr algn="ctr">
              <a:lnSpc>
                <a:spcPts val="2940"/>
              </a:lnSpc>
            </a:pPr>
            <a:r>
              <a:rPr lang="en-US" sz="3380" spc="-233">
                <a:solidFill>
                  <a:srgbClr val="12294E"/>
                </a:solidFill>
                <a:latin typeface="Nunito Light"/>
              </a:rPr>
              <a:t>Team Members:</a:t>
            </a:r>
          </a:p>
        </p:txBody>
      </p:sp>
      <p:sp>
        <p:nvSpPr>
          <p:cNvPr name="TextBox 20" id="20"/>
          <p:cNvSpPr txBox="true"/>
          <p:nvPr/>
        </p:nvSpPr>
        <p:spPr>
          <a:xfrm rot="0">
            <a:off x="1028700" y="3862266"/>
            <a:ext cx="10592457" cy="1281234"/>
          </a:xfrm>
          <a:prstGeom prst="rect">
            <a:avLst/>
          </a:prstGeom>
        </p:spPr>
        <p:txBody>
          <a:bodyPr anchor="t" rtlCol="false" tIns="0" lIns="0" bIns="0" rIns="0">
            <a:spAutoFit/>
          </a:bodyPr>
          <a:lstStyle/>
          <a:p>
            <a:pPr algn="ctr">
              <a:lnSpc>
                <a:spcPts val="4846"/>
              </a:lnSpc>
            </a:pPr>
            <a:r>
              <a:rPr lang="en-US" sz="5571" spc="-384">
                <a:solidFill>
                  <a:srgbClr val="12294E"/>
                </a:solidFill>
                <a:latin typeface="Nunito Bold"/>
              </a:rPr>
              <a:t>Medicine Reminder Using Android Studio</a:t>
            </a:r>
          </a:p>
        </p:txBody>
      </p:sp>
      <p:sp>
        <p:nvSpPr>
          <p:cNvPr name="TextBox 21" id="21"/>
          <p:cNvSpPr txBox="true"/>
          <p:nvPr/>
        </p:nvSpPr>
        <p:spPr>
          <a:xfrm rot="0">
            <a:off x="3073554" y="7330183"/>
            <a:ext cx="6346362" cy="1639369"/>
          </a:xfrm>
          <a:prstGeom prst="rect">
            <a:avLst/>
          </a:prstGeom>
        </p:spPr>
        <p:txBody>
          <a:bodyPr anchor="t" rtlCol="false" tIns="0" lIns="0" bIns="0" rIns="0">
            <a:spAutoFit/>
          </a:bodyPr>
          <a:lstStyle/>
          <a:p>
            <a:pPr algn="ctr">
              <a:lnSpc>
                <a:spcPts val="2592"/>
              </a:lnSpc>
            </a:pPr>
            <a:r>
              <a:rPr lang="en-US" sz="2980" spc="-205">
                <a:solidFill>
                  <a:srgbClr val="12294E"/>
                </a:solidFill>
                <a:latin typeface="Nunito Light"/>
              </a:rPr>
              <a:t>210701092 - Jeffrey Jesudasan R</a:t>
            </a:r>
          </a:p>
          <a:p>
            <a:pPr algn="ctr">
              <a:lnSpc>
                <a:spcPts val="2592"/>
              </a:lnSpc>
            </a:pPr>
          </a:p>
          <a:p>
            <a:pPr algn="ctr">
              <a:lnSpc>
                <a:spcPts val="2592"/>
              </a:lnSpc>
            </a:pPr>
            <a:r>
              <a:rPr lang="en-US" sz="2980" spc="-205">
                <a:solidFill>
                  <a:srgbClr val="12294E"/>
                </a:solidFill>
                <a:latin typeface="Nunito Light"/>
              </a:rPr>
              <a:t>210701099 - Jothiprasad D</a:t>
            </a:r>
          </a:p>
          <a:p>
            <a:pPr algn="ctr">
              <a:lnSpc>
                <a:spcPts val="2592"/>
              </a:lnSpc>
            </a:pPr>
          </a:p>
          <a:p>
            <a:pPr algn="ctr">
              <a:lnSpc>
                <a:spcPts val="2592"/>
              </a:lnSpc>
            </a:pPr>
            <a:r>
              <a:rPr lang="en-US" sz="2980" spc="-205">
                <a:solidFill>
                  <a:srgbClr val="12294E"/>
                </a:solidFill>
                <a:latin typeface="Nunito Light"/>
              </a:rPr>
              <a:t>210701090 - Jeeva Bharathi 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795358" y="8852947"/>
            <a:ext cx="915527" cy="0"/>
          </a:xfrm>
          <a:prstGeom prst="line">
            <a:avLst/>
          </a:prstGeom>
          <a:ln cap="rnd" w="180975">
            <a:solidFill>
              <a:srgbClr val="12294E"/>
            </a:solidFill>
            <a:prstDash val="solid"/>
            <a:headEnd type="none" len="sm" w="sm"/>
            <a:tailEnd type="none" len="sm" w="sm"/>
          </a:ln>
        </p:spPr>
      </p:sp>
      <p:sp>
        <p:nvSpPr>
          <p:cNvPr name="Freeform 5" id="5"/>
          <p:cNvSpPr/>
          <p:nvPr/>
        </p:nvSpPr>
        <p:spPr>
          <a:xfrm flipH="false" flipV="false" rot="0">
            <a:off x="14424200" y="7144235"/>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95358" y="2078887"/>
            <a:ext cx="5548315" cy="964761"/>
          </a:xfrm>
          <a:prstGeom prst="rect">
            <a:avLst/>
          </a:prstGeom>
        </p:spPr>
        <p:txBody>
          <a:bodyPr anchor="t" rtlCol="false" tIns="0" lIns="0" bIns="0" rIns="0">
            <a:spAutoFit/>
          </a:bodyPr>
          <a:lstStyle/>
          <a:p>
            <a:pPr algn="l">
              <a:lnSpc>
                <a:spcPts val="6977"/>
              </a:lnSpc>
            </a:pPr>
            <a:r>
              <a:rPr lang="en-US" sz="8019" spc="-312">
                <a:solidFill>
                  <a:srgbClr val="12294E"/>
                </a:solidFill>
                <a:latin typeface="Nunito Bold"/>
              </a:rPr>
              <a:t>Conclusion</a:t>
            </a:r>
          </a:p>
        </p:txBody>
      </p:sp>
      <p:sp>
        <p:nvSpPr>
          <p:cNvPr name="Freeform 7" id="7"/>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4424200" y="2700230"/>
            <a:ext cx="2926462" cy="29264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247654" y="3968440"/>
            <a:ext cx="2926462" cy="29264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AutoShape 14" id="14"/>
          <p:cNvSpPr/>
          <p:nvPr/>
        </p:nvSpPr>
        <p:spPr>
          <a:xfrm rot="0">
            <a:off x="8011265" y="8172693"/>
            <a:ext cx="5328689" cy="0"/>
          </a:xfrm>
          <a:prstGeom prst="line">
            <a:avLst/>
          </a:prstGeom>
          <a:ln cap="flat" w="9525">
            <a:solidFill>
              <a:srgbClr val="12294E"/>
            </a:solidFill>
            <a:prstDash val="solid"/>
            <a:headEnd type="none" len="sm" w="sm"/>
            <a:tailEnd type="none" len="sm" w="sm"/>
          </a:ln>
        </p:spPr>
      </p:sp>
      <p:sp>
        <p:nvSpPr>
          <p:cNvPr name="TextBox 15" id="15"/>
          <p:cNvSpPr txBox="true"/>
          <p:nvPr/>
        </p:nvSpPr>
        <p:spPr>
          <a:xfrm rot="0">
            <a:off x="1481138" y="3761369"/>
            <a:ext cx="14406293" cy="4316707"/>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12294E"/>
                </a:solidFill>
                <a:latin typeface="Nunito"/>
              </a:rPr>
              <a:t>Our medicine reminder application addresses the critical need for improved medication adherence with its user-friendly interface and customizable features.</a:t>
            </a:r>
          </a:p>
          <a:p>
            <a:pPr algn="l" marL="754783" indent="-377391" lvl="1">
              <a:lnSpc>
                <a:spcPts val="4894"/>
              </a:lnSpc>
              <a:buFont typeface="Arial"/>
              <a:buChar char="•"/>
            </a:pPr>
            <a:r>
              <a:rPr lang="en-US" sz="3495" spc="-241">
                <a:solidFill>
                  <a:srgbClr val="12294E"/>
                </a:solidFill>
                <a:latin typeface="Nunito"/>
              </a:rPr>
              <a:t>By providing timely reminders, it empowers individuals to take control of their health and achieve better treatment outcomes.</a:t>
            </a:r>
          </a:p>
          <a:p>
            <a:pPr algn="l" marL="754783" indent="-377391" lvl="1">
              <a:lnSpc>
                <a:spcPts val="4894"/>
              </a:lnSpc>
              <a:spcBef>
                <a:spcPct val="0"/>
              </a:spcBef>
              <a:buFont typeface="Arial"/>
              <a:buChar char="•"/>
            </a:pPr>
            <a:r>
              <a:rPr lang="en-US" sz="3495" spc="-241">
                <a:solidFill>
                  <a:srgbClr val="12294E"/>
                </a:solidFill>
                <a:latin typeface="Nunito"/>
              </a:rPr>
              <a:t>The application enhances treatment efficacy by ensuring medications are taken as prescribed, promoting overall health and reducing healthcare costs.</a:t>
            </a:r>
          </a:p>
          <a:p>
            <a:pPr algn="l">
              <a:lnSpc>
                <a:spcPts val="4894"/>
              </a:lnSpc>
              <a:spcBef>
                <a:spcPct val="0"/>
              </a:spcBef>
            </a:pPr>
          </a:p>
        </p:txBody>
      </p:sp>
      <p:sp>
        <p:nvSpPr>
          <p:cNvPr name="Freeform 16" id="16"/>
          <p:cNvSpPr/>
          <p:nvPr/>
        </p:nvSpPr>
        <p:spPr>
          <a:xfrm flipH="false" flipV="false" rot="-5400000">
            <a:off x="15575275" y="1038472"/>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33921"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38037" y="1011207"/>
            <a:ext cx="9115671"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rPr>
              <a:t>Reference</a:t>
            </a:r>
          </a:p>
        </p:txBody>
      </p:sp>
      <p:sp>
        <p:nvSpPr>
          <p:cNvPr name="TextBox 7" id="7"/>
          <p:cNvSpPr txBox="true"/>
          <p:nvPr/>
        </p:nvSpPr>
        <p:spPr>
          <a:xfrm rot="0">
            <a:off x="1028700" y="1458661"/>
            <a:ext cx="16282266" cy="8353527"/>
          </a:xfrm>
          <a:prstGeom prst="rect">
            <a:avLst/>
          </a:prstGeom>
        </p:spPr>
        <p:txBody>
          <a:bodyPr anchor="t" rtlCol="false" tIns="0" lIns="0" bIns="0" rIns="0">
            <a:spAutoFit/>
          </a:bodyPr>
          <a:lstStyle/>
          <a:p>
            <a:pPr algn="l">
              <a:lnSpc>
                <a:spcPts val="4194"/>
              </a:lnSpc>
            </a:pPr>
          </a:p>
          <a:p>
            <a:pPr algn="l" marL="646835" indent="-323418" lvl="1">
              <a:lnSpc>
                <a:spcPts val="4194"/>
              </a:lnSpc>
              <a:buFont typeface="Arial"/>
              <a:buChar char="•"/>
            </a:pPr>
            <a:r>
              <a:rPr lang="en-US" sz="2995" spc="-206">
                <a:solidFill>
                  <a:srgbClr val="12294E"/>
                </a:solidFill>
                <a:latin typeface="Nunito"/>
              </a:rPr>
              <a:t>[1]Brown, M. T., &amp; Bussell, J. K. (2011). Medication adherence: WHO cares? Mayo Clinic Proceedings, 86(4), 304-314. </a:t>
            </a:r>
            <a:r>
              <a:rPr lang="en-US" sz="2995" spc="-206" u="sng">
                <a:solidFill>
                  <a:srgbClr val="12294E"/>
                </a:solidFill>
                <a:latin typeface="Nunito"/>
                <a:hlinkClick r:id="rId6" tooltip="https://doi.org/10.4065/mcp.2010.0575"/>
              </a:rPr>
              <a:t>https://doi.org/10.4065/mcp.2010.0575</a:t>
            </a:r>
          </a:p>
          <a:p>
            <a:pPr algn="l">
              <a:lnSpc>
                <a:spcPts val="4194"/>
              </a:lnSpc>
            </a:pPr>
          </a:p>
          <a:p>
            <a:pPr algn="l" marL="646835" indent="-323418" lvl="1">
              <a:lnSpc>
                <a:spcPts val="4194"/>
              </a:lnSpc>
              <a:buFont typeface="Arial"/>
              <a:buChar char="•"/>
            </a:pPr>
            <a:r>
              <a:rPr lang="en-US" sz="2995" spc="-206">
                <a:solidFill>
                  <a:srgbClr val="12294E"/>
                </a:solidFill>
                <a:latin typeface="Nunito"/>
              </a:rPr>
              <a:t>[2]Nieuwlaat, R., Wilczynski, N., Navarro, T., Hobson, N., Jeffery, R., Keepanasseril, Haynes, R. B. (2014). Interventions for enhancing medication adherence. Cochrane Database of Systematic Reviews, (11). </a:t>
            </a:r>
            <a:r>
              <a:rPr lang="en-US" sz="2995" spc="-206" u="sng">
                <a:solidFill>
                  <a:srgbClr val="12294E"/>
                </a:solidFill>
                <a:latin typeface="Nunito"/>
                <a:hlinkClick r:id="rId7" tooltip="https://doi.org/10.1002/14651858.CD000011.pub4"/>
              </a:rPr>
              <a:t>https://doi.org/10.1002/14651858.CD000011.pub4</a:t>
            </a:r>
          </a:p>
          <a:p>
            <a:pPr algn="l">
              <a:lnSpc>
                <a:spcPts val="4194"/>
              </a:lnSpc>
            </a:pPr>
          </a:p>
          <a:p>
            <a:pPr algn="l" marL="646835" indent="-323418" lvl="1">
              <a:lnSpc>
                <a:spcPts val="4194"/>
              </a:lnSpc>
              <a:buFont typeface="Arial"/>
              <a:buChar char="•"/>
            </a:pPr>
            <a:r>
              <a:rPr lang="en-US" sz="2995" spc="-206">
                <a:solidFill>
                  <a:srgbClr val="12294E"/>
                </a:solidFill>
                <a:latin typeface="Nunito"/>
              </a:rPr>
              <a:t>[3]c Free, C., Phillips, G., Watson, L., Galli, L., Felix, L., Edwards, P., ... &amp; Haines, A. (2013). The effectiveness of mobile-health technologies to improve health care PLoS Medicine, 10(1), e1001363. </a:t>
            </a:r>
            <a:r>
              <a:rPr lang="en-US" sz="2995" spc="-206" u="sng">
                <a:solidFill>
                  <a:srgbClr val="12294E"/>
                </a:solidFill>
                <a:latin typeface="Nunito"/>
                <a:hlinkClick r:id="rId8" tooltip="https://doi.org/10.1371/journal.pmed.1001363"/>
              </a:rPr>
              <a:t>https://doi.org/10.1371/journal.pmed.1001363</a:t>
            </a:r>
          </a:p>
          <a:p>
            <a:pPr algn="l">
              <a:lnSpc>
                <a:spcPts val="4194"/>
              </a:lnSpc>
            </a:pPr>
          </a:p>
          <a:p>
            <a:pPr algn="l" marL="646835" indent="-323418" lvl="1">
              <a:lnSpc>
                <a:spcPts val="4194"/>
              </a:lnSpc>
              <a:buFont typeface="Arial"/>
              <a:buChar char="•"/>
            </a:pPr>
            <a:r>
              <a:rPr lang="en-US" sz="2995" spc="-206">
                <a:solidFill>
                  <a:srgbClr val="12294E"/>
                </a:solidFill>
                <a:latin typeface="Nunito"/>
              </a:rPr>
              <a:t>[4]Morrissey, E. C., Casey, M., Glynn, L. G., Walsh, J. C., &amp; Molloy, G. J. (2018). Smartphone apps for improving medication adherence in hypertension: patients’ perspectives. Patient Preference and Adherence, 12, 813-822. </a:t>
            </a:r>
            <a:r>
              <a:rPr lang="en-US" sz="2995" spc="-206" u="sng">
                <a:solidFill>
                  <a:srgbClr val="12294E"/>
                </a:solidFill>
                <a:latin typeface="Nunito"/>
                <a:hlinkClick r:id="rId9" tooltip="https://doi.org/10.2147/PPA.S144047"/>
              </a:rPr>
              <a:t>https://doi.org/10.2147/PPA.S144047</a:t>
            </a:r>
          </a:p>
          <a:p>
            <a:pPr algn="l">
              <a:lnSpc>
                <a:spcPts val="4194"/>
              </a:lnSpc>
              <a:spcBef>
                <a:spcPct val="0"/>
              </a:spcBef>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4154265" y="3556738"/>
            <a:ext cx="3485157" cy="34851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Freeform 8" id="8"/>
          <p:cNvSpPr/>
          <p:nvPr/>
        </p:nvSpPr>
        <p:spPr>
          <a:xfrm flipH="false" flipV="false" rot="0">
            <a:off x="-2773078" y="561036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5439081" y="6418986"/>
            <a:ext cx="915527" cy="0"/>
          </a:xfrm>
          <a:prstGeom prst="line">
            <a:avLst/>
          </a:prstGeom>
          <a:ln cap="rnd" w="180975">
            <a:solidFill>
              <a:srgbClr val="12294E"/>
            </a:solidFill>
            <a:prstDash val="solid"/>
            <a:headEnd type="none" len="sm" w="sm"/>
            <a:tailEnd type="none" len="sm" w="sm"/>
          </a:ln>
        </p:spPr>
      </p:sp>
      <p:sp>
        <p:nvSpPr>
          <p:cNvPr name="Freeform 10" id="10"/>
          <p:cNvSpPr/>
          <p:nvPr/>
        </p:nvSpPr>
        <p:spPr>
          <a:xfrm flipH="false" flipV="false" rot="0">
            <a:off x="12686663" y="3018639"/>
            <a:ext cx="1447072" cy="1447072"/>
          </a:xfrm>
          <a:custGeom>
            <a:avLst/>
            <a:gdLst/>
            <a:ahLst/>
            <a:cxnLst/>
            <a:rect r="r" b="b" t="t" l="l"/>
            <a:pathLst>
              <a:path h="1447072" w="1447072">
                <a:moveTo>
                  <a:pt x="0" y="0"/>
                </a:moveTo>
                <a:lnTo>
                  <a:pt x="1447072" y="0"/>
                </a:lnTo>
                <a:lnTo>
                  <a:pt x="1447072" y="1447072"/>
                </a:lnTo>
                <a:lnTo>
                  <a:pt x="0" y="1447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318030" y="4808611"/>
            <a:ext cx="7916671" cy="1324312"/>
          </a:xfrm>
          <a:prstGeom prst="rect">
            <a:avLst/>
          </a:prstGeom>
        </p:spPr>
        <p:txBody>
          <a:bodyPr anchor="t" rtlCol="false" tIns="0" lIns="0" bIns="0" rIns="0">
            <a:spAutoFit/>
          </a:bodyPr>
          <a:lstStyle/>
          <a:p>
            <a:pPr algn="l">
              <a:lnSpc>
                <a:spcPts val="9566"/>
              </a:lnSpc>
            </a:pPr>
            <a:r>
              <a:rPr lang="en-US" sz="10995" spc="-758">
                <a:solidFill>
                  <a:srgbClr val="12294E"/>
                </a:solidFill>
                <a:latin typeface="Nunito Bold"/>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465575" y="1631672"/>
            <a:ext cx="4917978" cy="7025683"/>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1428" t="0" r="-21428" b="0"/>
              </a:stretch>
            </a:blipFill>
          </p:spPr>
        </p:sp>
      </p:grpSp>
      <p:sp>
        <p:nvSpPr>
          <p:cNvPr name="Freeform 7" id="7"/>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0">
            <a:off x="1795358" y="8896660"/>
            <a:ext cx="915527" cy="0"/>
          </a:xfrm>
          <a:prstGeom prst="line">
            <a:avLst/>
          </a:prstGeom>
          <a:ln cap="rnd" w="180975">
            <a:solidFill>
              <a:srgbClr val="12294E"/>
            </a:solidFill>
            <a:prstDash val="solid"/>
            <a:headEnd type="none" len="sm" w="sm"/>
            <a:tailEnd type="none" len="sm" w="sm"/>
          </a:ln>
        </p:spPr>
      </p:sp>
      <p:sp>
        <p:nvSpPr>
          <p:cNvPr name="TextBox 9" id="9"/>
          <p:cNvSpPr txBox="true"/>
          <p:nvPr/>
        </p:nvSpPr>
        <p:spPr>
          <a:xfrm rot="0">
            <a:off x="1795358" y="1500172"/>
            <a:ext cx="9115671"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rPr>
              <a:t>Abstract:</a:t>
            </a:r>
          </a:p>
        </p:txBody>
      </p:sp>
      <p:sp>
        <p:nvSpPr>
          <p:cNvPr name="TextBox 10" id="10"/>
          <p:cNvSpPr txBox="true"/>
          <p:nvPr/>
        </p:nvSpPr>
        <p:spPr>
          <a:xfrm rot="0">
            <a:off x="1539855" y="2729121"/>
            <a:ext cx="9925720" cy="6258027"/>
          </a:xfrm>
          <a:prstGeom prst="rect">
            <a:avLst/>
          </a:prstGeom>
        </p:spPr>
        <p:txBody>
          <a:bodyPr anchor="t" rtlCol="false" tIns="0" lIns="0" bIns="0" rIns="0">
            <a:spAutoFit/>
          </a:bodyPr>
          <a:lstStyle/>
          <a:p>
            <a:pPr algn="l" marL="646835" indent="-323418" lvl="1">
              <a:lnSpc>
                <a:spcPts val="4194"/>
              </a:lnSpc>
              <a:buFont typeface="Arial"/>
              <a:buChar char="•"/>
            </a:pPr>
            <a:r>
              <a:rPr lang="en-US" sz="2995" spc="-206">
                <a:solidFill>
                  <a:srgbClr val="12294E"/>
                </a:solidFill>
                <a:latin typeface="Nunito"/>
              </a:rPr>
              <a:t>Development of an Android Studio application for medication reminders, aimed at enhancing medication adherence through timely notifications and user-friendly interfaces.</a:t>
            </a:r>
          </a:p>
          <a:p>
            <a:pPr algn="l" marL="646835" indent="-323418" lvl="1">
              <a:lnSpc>
                <a:spcPts val="4194"/>
              </a:lnSpc>
              <a:buFont typeface="Arial"/>
              <a:buChar char="•"/>
            </a:pPr>
            <a:r>
              <a:rPr lang="en-US" sz="2995" spc="-206">
                <a:solidFill>
                  <a:srgbClr val="12294E"/>
                </a:solidFill>
                <a:latin typeface="Nunito"/>
              </a:rPr>
              <a:t>Goal of the Medicine Reminder app: to provide consumers with a straightforward solution for managing their prescription schedules.</a:t>
            </a:r>
          </a:p>
          <a:p>
            <a:pPr algn="l" marL="646835" indent="-323418" lvl="1">
              <a:lnSpc>
                <a:spcPts val="4194"/>
              </a:lnSpc>
              <a:buFont typeface="Arial"/>
              <a:buChar char="•"/>
            </a:pPr>
            <a:r>
              <a:rPr lang="en-US" sz="2995" spc="-206">
                <a:solidFill>
                  <a:srgbClr val="12294E"/>
                </a:solidFill>
                <a:latin typeface="Nunito"/>
              </a:rPr>
              <a:t>Features include the ability for users to input medication details such as name, dosage, frequency, and administration times.</a:t>
            </a:r>
          </a:p>
          <a:p>
            <a:pPr algn="l" marL="646835" indent="-323418" lvl="1">
              <a:lnSpc>
                <a:spcPts val="4194"/>
              </a:lnSpc>
              <a:buFont typeface="Arial"/>
              <a:buChar char="•"/>
            </a:pPr>
            <a:r>
              <a:rPr lang="en-US" sz="2995" spc="-206">
                <a:solidFill>
                  <a:srgbClr val="12294E"/>
                </a:solidFill>
                <a:latin typeface="Nunito"/>
              </a:rPr>
              <a:t>Utilization of Android's notification system to send users reminders at specified times, ensuring adherence to prescribed medication regimens.</a:t>
            </a:r>
          </a:p>
          <a:p>
            <a:pPr algn="l">
              <a:lnSpc>
                <a:spcPts val="4194"/>
              </a:lnSpc>
              <a:spcBef>
                <a:spcPct val="0"/>
              </a:spcBef>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833921"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795358" y="9348788"/>
            <a:ext cx="915527" cy="0"/>
          </a:xfrm>
          <a:prstGeom prst="line">
            <a:avLst/>
          </a:prstGeom>
          <a:ln cap="rnd" w="180975">
            <a:solidFill>
              <a:srgbClr val="12294E"/>
            </a:solidFill>
            <a:prstDash val="solid"/>
            <a:headEnd type="none" len="sm" w="sm"/>
            <a:tailEnd type="none" len="sm" w="sm"/>
          </a:ln>
        </p:spPr>
      </p:sp>
      <p:sp>
        <p:nvSpPr>
          <p:cNvPr name="TextBox 7" id="7"/>
          <p:cNvSpPr txBox="true"/>
          <p:nvPr/>
        </p:nvSpPr>
        <p:spPr>
          <a:xfrm rot="0">
            <a:off x="1438037" y="1011207"/>
            <a:ext cx="9115671"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rPr>
              <a:t>Introduction:</a:t>
            </a:r>
          </a:p>
        </p:txBody>
      </p:sp>
      <p:sp>
        <p:nvSpPr>
          <p:cNvPr name="TextBox 8" id="8"/>
          <p:cNvSpPr txBox="true"/>
          <p:nvPr/>
        </p:nvSpPr>
        <p:spPr>
          <a:xfrm rot="0">
            <a:off x="1438037" y="1596488"/>
            <a:ext cx="16282266" cy="7305777"/>
          </a:xfrm>
          <a:prstGeom prst="rect">
            <a:avLst/>
          </a:prstGeom>
        </p:spPr>
        <p:txBody>
          <a:bodyPr anchor="t" rtlCol="false" tIns="0" lIns="0" bIns="0" rIns="0">
            <a:spAutoFit/>
          </a:bodyPr>
          <a:lstStyle/>
          <a:p>
            <a:pPr algn="l">
              <a:lnSpc>
                <a:spcPts val="4194"/>
              </a:lnSpc>
            </a:pPr>
          </a:p>
          <a:p>
            <a:pPr algn="l" marL="646835" indent="-323418" lvl="1">
              <a:lnSpc>
                <a:spcPts val="4194"/>
              </a:lnSpc>
              <a:buFont typeface="Arial"/>
              <a:buChar char="•"/>
            </a:pPr>
            <a:r>
              <a:rPr lang="en-US" sz="2995" spc="-206">
                <a:solidFill>
                  <a:srgbClr val="12294E"/>
                </a:solidFill>
                <a:latin typeface="Nunito"/>
              </a:rPr>
              <a:t>Adherence to prescribed medication regimens is essential for effective healthcare management but remains challenging, leading to adverse outcomes and increased costs.</a:t>
            </a:r>
          </a:p>
          <a:p>
            <a:pPr algn="l" marL="646835" indent="-323418" lvl="1">
              <a:lnSpc>
                <a:spcPts val="4194"/>
              </a:lnSpc>
              <a:buFont typeface="Arial"/>
              <a:buChar char="•"/>
            </a:pPr>
            <a:r>
              <a:rPr lang="en-US" sz="2995" spc="-206">
                <a:solidFill>
                  <a:srgbClr val="12294E"/>
                </a:solidFill>
                <a:latin typeface="Nunito"/>
              </a:rPr>
              <a:t>Factors contributing to non-adherence include forgetfulness, complex medication schedules, and lack of understanding about the importance of consistent medication intake.</a:t>
            </a:r>
          </a:p>
          <a:p>
            <a:pPr algn="l" marL="646835" indent="-323418" lvl="1">
              <a:lnSpc>
                <a:spcPts val="4194"/>
              </a:lnSpc>
              <a:buFont typeface="Arial"/>
              <a:buChar char="•"/>
            </a:pPr>
            <a:r>
              <a:rPr lang="en-US" sz="2995" spc="-206">
                <a:solidFill>
                  <a:srgbClr val="12294E"/>
                </a:solidFill>
                <a:latin typeface="Nunito"/>
              </a:rPr>
              <a:t>Mobile applications offer innovative solutions to address medication non-adherence due to their accessibility and user-friendly interfaces.</a:t>
            </a:r>
          </a:p>
          <a:p>
            <a:pPr algn="l" marL="646835" indent="-323418" lvl="1">
              <a:lnSpc>
                <a:spcPts val="4194"/>
              </a:lnSpc>
              <a:buFont typeface="Arial"/>
              <a:buChar char="•"/>
            </a:pPr>
            <a:r>
              <a:rPr lang="en-US" sz="2995" spc="-206">
                <a:solidFill>
                  <a:srgbClr val="12294E"/>
                </a:solidFill>
                <a:latin typeface="Nunito"/>
              </a:rPr>
              <a:t>This project focuses on developing a Medicine Reminder application using Android Studio to enhance medication adherence through timely notifications and user-centric design.</a:t>
            </a:r>
          </a:p>
          <a:p>
            <a:pPr algn="l" marL="646835" indent="-323418" lvl="1">
              <a:lnSpc>
                <a:spcPts val="4194"/>
              </a:lnSpc>
              <a:buFont typeface="Arial"/>
              <a:buChar char="•"/>
            </a:pPr>
            <a:r>
              <a:rPr lang="en-US" sz="2995" spc="-206">
                <a:solidFill>
                  <a:srgbClr val="12294E"/>
                </a:solidFill>
                <a:latin typeface="Nunito"/>
              </a:rPr>
              <a:t>The app allows users to input and manage medication schedules, leveraging Android's notification system to send reminders at specified times.</a:t>
            </a:r>
          </a:p>
          <a:p>
            <a:pPr algn="l" marL="646835" indent="-323418" lvl="1">
              <a:lnSpc>
                <a:spcPts val="4194"/>
              </a:lnSpc>
              <a:spcBef>
                <a:spcPct val="0"/>
              </a:spcBef>
              <a:buFont typeface="Arial"/>
              <a:buChar char="•"/>
            </a:pPr>
            <a:r>
              <a:rPr lang="en-US" sz="2995" spc="-206">
                <a:solidFill>
                  <a:srgbClr val="12294E"/>
                </a:solidFill>
                <a:latin typeface="Nunito"/>
              </a:rPr>
              <a:t>Future developments may include advanced features such as synchronization with wearable devices, AI-based adherence predictions, and integration with healthcare provider systems, further improving its impact on health outcomes and cost reduction.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28639" y="423227"/>
            <a:ext cx="7715361" cy="819770"/>
          </a:xfrm>
          <a:prstGeom prst="rect">
            <a:avLst/>
          </a:prstGeom>
        </p:spPr>
        <p:txBody>
          <a:bodyPr anchor="t" rtlCol="false" tIns="0" lIns="0" bIns="0" rIns="0">
            <a:spAutoFit/>
          </a:bodyPr>
          <a:lstStyle/>
          <a:p>
            <a:pPr algn="l">
              <a:lnSpc>
                <a:spcPts val="5877"/>
              </a:lnSpc>
            </a:pPr>
            <a:r>
              <a:rPr lang="en-US" sz="6755" spc="-263">
                <a:solidFill>
                  <a:srgbClr val="12294E"/>
                </a:solidFill>
                <a:latin typeface="Nunito Bold"/>
              </a:rPr>
              <a:t>Literature review</a:t>
            </a:r>
          </a:p>
        </p:txBody>
      </p:sp>
      <p:sp>
        <p:nvSpPr>
          <p:cNvPr name="Freeform 5" id="5"/>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424200" y="2700230"/>
            <a:ext cx="2926462" cy="29264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247654" y="3968440"/>
            <a:ext cx="2926462" cy="2926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1028700" y="1413261"/>
            <a:ext cx="16760984" cy="8665062"/>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12294E"/>
                </a:solidFill>
                <a:latin typeface="Nunito"/>
              </a:rPr>
              <a:t>[1] In their comprehensive review, Brown and Bussell (2011) highlight the critical issue of medication non-adherence, emphasizing its impact on patient health and healthcare costs. They discuss various factors contributing to non-adherence, such as complex medication regimens and side effects, and call for increased attention to adherence strategies in clinical practice. Their work underscores the importance of developing effective interventions to improve medication adherence and ultimately patient outcomes.</a:t>
            </a:r>
          </a:p>
          <a:p>
            <a:pPr algn="l">
              <a:lnSpc>
                <a:spcPts val="4894"/>
              </a:lnSpc>
            </a:pPr>
          </a:p>
          <a:p>
            <a:pPr algn="l" marL="754783" indent="-377391" lvl="1">
              <a:lnSpc>
                <a:spcPts val="4894"/>
              </a:lnSpc>
              <a:spcBef>
                <a:spcPct val="0"/>
              </a:spcBef>
              <a:buFont typeface="Arial"/>
              <a:buChar char="•"/>
            </a:pPr>
            <a:r>
              <a:rPr lang="en-US" sz="3495" spc="-241">
                <a:solidFill>
                  <a:srgbClr val="12294E"/>
                </a:solidFill>
                <a:latin typeface="Nunito"/>
              </a:rPr>
              <a:t>[2] Nieuwlaat et al. (2014) conducted a systematic review of interventions designed to enhance medication adherence. They found that interventions combining multiple approaches, such as patient education, reminders, and support, were more effective than single-strategy interventions. Their findings suggest that a multifaceted approach is crucial for significantly improving medication adherence, which has important implications for designing adherence programs and technologies.</a:t>
            </a:r>
          </a:p>
          <a:p>
            <a:pPr algn="l">
              <a:lnSpc>
                <a:spcPts val="4894"/>
              </a:lnSpc>
              <a:spcBef>
                <a:spcPct val="0"/>
              </a:spcBef>
            </a:pPr>
          </a:p>
        </p:txBody>
      </p:sp>
      <p:sp>
        <p:nvSpPr>
          <p:cNvPr name="Freeform 13" id="13"/>
          <p:cNvSpPr/>
          <p:nvPr/>
        </p:nvSpPr>
        <p:spPr>
          <a:xfrm flipH="false" flipV="false" rot="-5400000">
            <a:off x="15575275" y="1038472"/>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1795358" y="9348788"/>
            <a:ext cx="915527" cy="0"/>
          </a:xfrm>
          <a:prstGeom prst="line">
            <a:avLst/>
          </a:prstGeom>
          <a:ln cap="rnd" w="180975">
            <a:solidFill>
              <a:srgbClr val="12294E"/>
            </a:solidFill>
            <a:prstDash val="solid"/>
            <a:headEnd type="none" len="sm" w="sm"/>
            <a:tailEnd type="none" len="sm" w="sm"/>
          </a:ln>
        </p:spPr>
      </p:sp>
      <p:sp>
        <p:nvSpPr>
          <p:cNvPr name="Freeform 5" id="5"/>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424200" y="2700230"/>
            <a:ext cx="2926462" cy="29264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247654" y="3968440"/>
            <a:ext cx="2926462" cy="29264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1028700" y="1714184"/>
            <a:ext cx="16760984" cy="6801481"/>
          </a:xfrm>
          <a:prstGeom prst="rect">
            <a:avLst/>
          </a:prstGeom>
        </p:spPr>
        <p:txBody>
          <a:bodyPr anchor="t" rtlCol="false" tIns="0" lIns="0" bIns="0" rIns="0">
            <a:spAutoFit/>
          </a:bodyPr>
          <a:lstStyle/>
          <a:p>
            <a:pPr algn="l" marL="754783" indent="-377391" lvl="1">
              <a:lnSpc>
                <a:spcPts val="4894"/>
              </a:lnSpc>
              <a:buFont typeface="Arial"/>
              <a:buChar char="•"/>
            </a:pPr>
            <a:r>
              <a:rPr lang="en-US" sz="3495" spc="-241">
                <a:solidFill>
                  <a:srgbClr val="12294E"/>
                </a:solidFill>
                <a:latin typeface="Nunito"/>
              </a:rPr>
              <a:t>[3] Free et al. (2013) performed a meta-analysis to evaluate the effectiveness of mobile health (mHealth) technologies in improving healthcare delivery. They concluded that mHealth technologies, particularly mobile applications, significantly enhance patient engagement and health outcomes. Their study supports the potential of mobile apps to provide timely reminders and educational resources, thus improving medication adherence and patient management.</a:t>
            </a:r>
          </a:p>
          <a:p>
            <a:pPr algn="l">
              <a:lnSpc>
                <a:spcPts val="4894"/>
              </a:lnSpc>
            </a:pPr>
          </a:p>
          <a:p>
            <a:pPr algn="l" marL="754783" indent="-377391" lvl="1">
              <a:lnSpc>
                <a:spcPts val="4894"/>
              </a:lnSpc>
              <a:spcBef>
                <a:spcPct val="0"/>
              </a:spcBef>
              <a:buFont typeface="Arial"/>
              <a:buChar char="•"/>
            </a:pPr>
            <a:r>
              <a:rPr lang="en-US" sz="3495" spc="-241">
                <a:solidFill>
                  <a:srgbClr val="12294E"/>
                </a:solidFill>
                <a:latin typeface="Nunito"/>
              </a:rPr>
              <a:t>[4] Morrissey et al. (2018) explored patient perspectives on smartphone apps for managing hypertension medication. They found that users valued the convenience and accessibility of apps, which helped them adhere to their medication schedules. The study highlighted the importance of user-friendly design and customization options in mHealth applications to meet individual patient needs and preferences</a:t>
            </a:r>
          </a:p>
        </p:txBody>
      </p:sp>
      <p:sp>
        <p:nvSpPr>
          <p:cNvPr name="Freeform 13" id="13"/>
          <p:cNvSpPr/>
          <p:nvPr/>
        </p:nvSpPr>
        <p:spPr>
          <a:xfrm flipH="false" flipV="false" rot="-5400000">
            <a:off x="15575275" y="1038472"/>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2833921"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76876" y="2515624"/>
            <a:ext cx="9534248" cy="5832094"/>
          </a:xfrm>
          <a:custGeom>
            <a:avLst/>
            <a:gdLst/>
            <a:ahLst/>
            <a:cxnLst/>
            <a:rect r="r" b="b" t="t" l="l"/>
            <a:pathLst>
              <a:path h="5832094" w="9534248">
                <a:moveTo>
                  <a:pt x="0" y="0"/>
                </a:moveTo>
                <a:lnTo>
                  <a:pt x="9534248" y="0"/>
                </a:lnTo>
                <a:lnTo>
                  <a:pt x="9534248" y="5832094"/>
                </a:lnTo>
                <a:lnTo>
                  <a:pt x="0" y="5832094"/>
                </a:lnTo>
                <a:lnTo>
                  <a:pt x="0" y="0"/>
                </a:lnTo>
                <a:close/>
              </a:path>
            </a:pathLst>
          </a:custGeom>
          <a:blipFill>
            <a:blip r:embed="rId4"/>
            <a:stretch>
              <a:fillRect l="0" t="-6459" r="0" b="-6459"/>
            </a:stretch>
          </a:blipFill>
        </p:spPr>
      </p:sp>
      <p:sp>
        <p:nvSpPr>
          <p:cNvPr name="TextBox 5" id="5"/>
          <p:cNvSpPr txBox="true"/>
          <p:nvPr/>
        </p:nvSpPr>
        <p:spPr>
          <a:xfrm rot="0">
            <a:off x="1028700" y="744436"/>
            <a:ext cx="9115671" cy="778077"/>
          </a:xfrm>
          <a:prstGeom prst="rect">
            <a:avLst/>
          </a:prstGeom>
        </p:spPr>
        <p:txBody>
          <a:bodyPr anchor="t" rtlCol="false" tIns="0" lIns="0" bIns="0" rIns="0">
            <a:spAutoFit/>
          </a:bodyPr>
          <a:lstStyle/>
          <a:p>
            <a:pPr algn="l">
              <a:lnSpc>
                <a:spcPts val="5672"/>
              </a:lnSpc>
            </a:pPr>
            <a:r>
              <a:rPr lang="en-US" sz="6519" spc="-449">
                <a:solidFill>
                  <a:srgbClr val="12294E"/>
                </a:solidFill>
                <a:latin typeface="Nunito Bold"/>
              </a:rPr>
              <a:t>Architecture Diagram</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95358" y="4595076"/>
            <a:ext cx="915527" cy="0"/>
          </a:xfrm>
          <a:prstGeom prst="line">
            <a:avLst/>
          </a:prstGeom>
          <a:ln cap="rnd" w="180975">
            <a:solidFill>
              <a:srgbClr val="12294E"/>
            </a:solidFill>
            <a:prstDash val="solid"/>
            <a:headEnd type="none" len="sm" w="sm"/>
            <a:tailEnd type="none" len="sm" w="sm"/>
          </a:ln>
        </p:spPr>
      </p:sp>
      <p:grpSp>
        <p:nvGrpSpPr>
          <p:cNvPr name="Group 6" id="6"/>
          <p:cNvGrpSpPr/>
          <p:nvPr/>
        </p:nvGrpSpPr>
        <p:grpSpPr>
          <a:xfrm rot="0">
            <a:off x="11703605" y="6325406"/>
            <a:ext cx="4634141" cy="1715660"/>
            <a:chOff x="0" y="0"/>
            <a:chExt cx="1783796" cy="660400"/>
          </a:xfrm>
        </p:grpSpPr>
        <p:sp>
          <p:nvSpPr>
            <p:cNvPr name="Freeform 7" id="7"/>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8" id="8"/>
          <p:cNvGrpSpPr/>
          <p:nvPr/>
        </p:nvGrpSpPr>
        <p:grpSpPr>
          <a:xfrm rot="0">
            <a:off x="6660705" y="6325406"/>
            <a:ext cx="4634141" cy="1715660"/>
            <a:chOff x="0" y="0"/>
            <a:chExt cx="1783796" cy="660400"/>
          </a:xfrm>
        </p:grpSpPr>
        <p:sp>
          <p:nvSpPr>
            <p:cNvPr name="Freeform 9" id="9"/>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0" id="10"/>
          <p:cNvGrpSpPr/>
          <p:nvPr/>
        </p:nvGrpSpPr>
        <p:grpSpPr>
          <a:xfrm rot="0">
            <a:off x="1616989" y="6325406"/>
            <a:ext cx="4634141" cy="1715660"/>
            <a:chOff x="0" y="0"/>
            <a:chExt cx="1783796" cy="660400"/>
          </a:xfrm>
        </p:grpSpPr>
        <p:sp>
          <p:nvSpPr>
            <p:cNvPr name="Freeform 11" id="11"/>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2" id="12"/>
          <p:cNvGrpSpPr/>
          <p:nvPr/>
        </p:nvGrpSpPr>
        <p:grpSpPr>
          <a:xfrm rot="0">
            <a:off x="12827266" y="-590562"/>
            <a:ext cx="5859678" cy="6055808"/>
            <a:chOff x="0" y="0"/>
            <a:chExt cx="6362700" cy="6575666"/>
          </a:xfrm>
        </p:grpSpPr>
        <p:sp>
          <p:nvSpPr>
            <p:cNvPr name="Freeform 13" id="13"/>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1676" t="0" r="-1676" b="0"/>
              </a:stretch>
            </a:blipFill>
          </p:spPr>
        </p:sp>
      </p:grpSp>
      <p:sp>
        <p:nvSpPr>
          <p:cNvPr name="Freeform 14" id="14"/>
          <p:cNvSpPr/>
          <p:nvPr/>
        </p:nvSpPr>
        <p:spPr>
          <a:xfrm flipH="false" flipV="false" rot="0">
            <a:off x="11026935" y="2125529"/>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795358" y="2382704"/>
            <a:ext cx="7182010" cy="183865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rPr>
              <a:t>Applications Used</a:t>
            </a:r>
          </a:p>
        </p:txBody>
      </p:sp>
      <p:sp>
        <p:nvSpPr>
          <p:cNvPr name="TextBox 16" id="16"/>
          <p:cNvSpPr txBox="true"/>
          <p:nvPr/>
        </p:nvSpPr>
        <p:spPr>
          <a:xfrm rot="0">
            <a:off x="2131972" y="6814885"/>
            <a:ext cx="3763441" cy="670027"/>
          </a:xfrm>
          <a:prstGeom prst="rect">
            <a:avLst/>
          </a:prstGeom>
        </p:spPr>
        <p:txBody>
          <a:bodyPr anchor="t" rtlCol="false" tIns="0" lIns="0" bIns="0" rIns="0">
            <a:spAutoFit/>
          </a:bodyPr>
          <a:lstStyle/>
          <a:p>
            <a:pPr algn="l">
              <a:lnSpc>
                <a:spcPts val="5594"/>
              </a:lnSpc>
              <a:spcBef>
                <a:spcPct val="0"/>
              </a:spcBef>
            </a:pPr>
            <a:r>
              <a:rPr lang="en-US" sz="3995" spc="-275">
                <a:solidFill>
                  <a:srgbClr val="FFFFFF"/>
                </a:solidFill>
                <a:latin typeface="Nunito"/>
              </a:rPr>
              <a:t>Android Studio</a:t>
            </a:r>
          </a:p>
        </p:txBody>
      </p:sp>
      <p:sp>
        <p:nvSpPr>
          <p:cNvPr name="TextBox 17" id="17"/>
          <p:cNvSpPr txBox="true"/>
          <p:nvPr/>
        </p:nvSpPr>
        <p:spPr>
          <a:xfrm rot="0">
            <a:off x="2085824" y="8431591"/>
            <a:ext cx="3763441" cy="826709"/>
          </a:xfrm>
          <a:prstGeom prst="rect">
            <a:avLst/>
          </a:prstGeom>
        </p:spPr>
        <p:txBody>
          <a:bodyPr anchor="t" rtlCol="false" tIns="0" lIns="0" bIns="0" rIns="0">
            <a:spAutoFit/>
          </a:bodyPr>
          <a:lstStyle/>
          <a:p>
            <a:pPr algn="l">
              <a:lnSpc>
                <a:spcPts val="3235"/>
              </a:lnSpc>
            </a:pPr>
            <a:r>
              <a:rPr lang="en-US" sz="2995" spc="-206">
                <a:solidFill>
                  <a:srgbClr val="12294E"/>
                </a:solidFill>
                <a:latin typeface="Nunito Bold"/>
              </a:rPr>
              <a:t>For Making Android  Application UI</a:t>
            </a:r>
          </a:p>
        </p:txBody>
      </p:sp>
      <p:sp>
        <p:nvSpPr>
          <p:cNvPr name="TextBox 18" id="18"/>
          <p:cNvSpPr txBox="true"/>
          <p:nvPr/>
        </p:nvSpPr>
        <p:spPr>
          <a:xfrm rot="0">
            <a:off x="6865855" y="8431591"/>
            <a:ext cx="3763441" cy="826709"/>
          </a:xfrm>
          <a:prstGeom prst="rect">
            <a:avLst/>
          </a:prstGeom>
        </p:spPr>
        <p:txBody>
          <a:bodyPr anchor="t" rtlCol="false" tIns="0" lIns="0" bIns="0" rIns="0">
            <a:spAutoFit/>
          </a:bodyPr>
          <a:lstStyle/>
          <a:p>
            <a:pPr algn="l">
              <a:lnSpc>
                <a:spcPts val="3235"/>
              </a:lnSpc>
            </a:pPr>
            <a:r>
              <a:rPr lang="en-US" sz="2995" spc="-206">
                <a:solidFill>
                  <a:srgbClr val="12294E"/>
                </a:solidFill>
                <a:latin typeface="Nunito Bold"/>
              </a:rPr>
              <a:t>For Making the Android Application Functional</a:t>
            </a:r>
          </a:p>
        </p:txBody>
      </p:sp>
      <p:sp>
        <p:nvSpPr>
          <p:cNvPr name="TextBox 19" id="19"/>
          <p:cNvSpPr txBox="true"/>
          <p:nvPr/>
        </p:nvSpPr>
        <p:spPr>
          <a:xfrm rot="0">
            <a:off x="11993664" y="8431591"/>
            <a:ext cx="3763441" cy="826709"/>
          </a:xfrm>
          <a:prstGeom prst="rect">
            <a:avLst/>
          </a:prstGeom>
        </p:spPr>
        <p:txBody>
          <a:bodyPr anchor="t" rtlCol="false" tIns="0" lIns="0" bIns="0" rIns="0">
            <a:spAutoFit/>
          </a:bodyPr>
          <a:lstStyle/>
          <a:p>
            <a:pPr algn="l">
              <a:lnSpc>
                <a:spcPts val="3235"/>
              </a:lnSpc>
            </a:pPr>
            <a:r>
              <a:rPr lang="en-US" sz="2995" spc="-206">
                <a:solidFill>
                  <a:srgbClr val="12294E"/>
                </a:solidFill>
                <a:latin typeface="Nunito Bold"/>
              </a:rPr>
              <a:t>For Storing the Medicine  Reminders</a:t>
            </a:r>
          </a:p>
        </p:txBody>
      </p:sp>
      <p:sp>
        <p:nvSpPr>
          <p:cNvPr name="TextBox 20" id="20"/>
          <p:cNvSpPr txBox="true"/>
          <p:nvPr/>
        </p:nvSpPr>
        <p:spPr>
          <a:xfrm rot="0">
            <a:off x="7162239" y="6814885"/>
            <a:ext cx="3763441" cy="670027"/>
          </a:xfrm>
          <a:prstGeom prst="rect">
            <a:avLst/>
          </a:prstGeom>
        </p:spPr>
        <p:txBody>
          <a:bodyPr anchor="t" rtlCol="false" tIns="0" lIns="0" bIns="0" rIns="0">
            <a:spAutoFit/>
          </a:bodyPr>
          <a:lstStyle/>
          <a:p>
            <a:pPr algn="l">
              <a:lnSpc>
                <a:spcPts val="5594"/>
              </a:lnSpc>
              <a:spcBef>
                <a:spcPct val="0"/>
              </a:spcBef>
            </a:pPr>
            <a:r>
              <a:rPr lang="en-US" sz="3995" spc="-275">
                <a:solidFill>
                  <a:srgbClr val="FFFFFF"/>
                </a:solidFill>
                <a:latin typeface="Nunito"/>
              </a:rPr>
              <a:t>Kotlin</a:t>
            </a:r>
          </a:p>
        </p:txBody>
      </p:sp>
      <p:sp>
        <p:nvSpPr>
          <p:cNvPr name="TextBox 21" id="21"/>
          <p:cNvSpPr txBox="true"/>
          <p:nvPr/>
        </p:nvSpPr>
        <p:spPr>
          <a:xfrm rot="0">
            <a:off x="12209247" y="6814885"/>
            <a:ext cx="3763441" cy="670027"/>
          </a:xfrm>
          <a:prstGeom prst="rect">
            <a:avLst/>
          </a:prstGeom>
        </p:spPr>
        <p:txBody>
          <a:bodyPr anchor="t" rtlCol="false" tIns="0" lIns="0" bIns="0" rIns="0">
            <a:spAutoFit/>
          </a:bodyPr>
          <a:lstStyle/>
          <a:p>
            <a:pPr algn="l">
              <a:lnSpc>
                <a:spcPts val="5594"/>
              </a:lnSpc>
              <a:spcBef>
                <a:spcPct val="0"/>
              </a:spcBef>
            </a:pPr>
            <a:r>
              <a:rPr lang="en-US" sz="3995" spc="-275">
                <a:solidFill>
                  <a:srgbClr val="FFFFFF"/>
                </a:solidFill>
                <a:latin typeface="Nunito"/>
              </a:rPr>
              <a:t>MySQL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891754" y="3379599"/>
            <a:ext cx="10451154" cy="5878701"/>
            <a:chOff x="0" y="0"/>
            <a:chExt cx="11289030" cy="6350000"/>
          </a:xfrm>
        </p:grpSpPr>
        <p:sp>
          <p:nvSpPr>
            <p:cNvPr name="Freeform 6" id="6"/>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l="0" t="-38897" r="0" b="-38897"/>
              </a:stretch>
            </a:blipFill>
          </p:spPr>
        </p:sp>
      </p:grpSp>
      <p:sp>
        <p:nvSpPr>
          <p:cNvPr name="Freeform 7" id="7"/>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95358" y="4477501"/>
            <a:ext cx="6122830" cy="4114800"/>
            <a:chOff x="0" y="0"/>
            <a:chExt cx="1730892" cy="1163232"/>
          </a:xfrm>
        </p:grpSpPr>
        <p:sp>
          <p:nvSpPr>
            <p:cNvPr name="Freeform 9" id="9"/>
            <p:cNvSpPr/>
            <p:nvPr/>
          </p:nvSpPr>
          <p:spPr>
            <a:xfrm flipH="false" flipV="false" rot="0">
              <a:off x="0" y="0"/>
              <a:ext cx="1730892" cy="1163232"/>
            </a:xfrm>
            <a:custGeom>
              <a:avLst/>
              <a:gdLst/>
              <a:ahLst/>
              <a:cxnLst/>
              <a:rect r="r" b="b" t="t" l="l"/>
              <a:pathLst>
                <a:path h="1163232" w="1730892">
                  <a:moveTo>
                    <a:pt x="1606432" y="1163232"/>
                  </a:moveTo>
                  <a:lnTo>
                    <a:pt x="124460" y="1163232"/>
                  </a:lnTo>
                  <a:cubicBezTo>
                    <a:pt x="55880" y="1163232"/>
                    <a:pt x="0" y="1107352"/>
                    <a:pt x="0" y="1038772"/>
                  </a:cubicBezTo>
                  <a:lnTo>
                    <a:pt x="0" y="124460"/>
                  </a:lnTo>
                  <a:cubicBezTo>
                    <a:pt x="0" y="55880"/>
                    <a:pt x="55880" y="0"/>
                    <a:pt x="124460" y="0"/>
                  </a:cubicBezTo>
                  <a:lnTo>
                    <a:pt x="1606432" y="0"/>
                  </a:lnTo>
                  <a:cubicBezTo>
                    <a:pt x="1675012" y="0"/>
                    <a:pt x="1730892" y="55880"/>
                    <a:pt x="1730892" y="124460"/>
                  </a:cubicBezTo>
                  <a:lnTo>
                    <a:pt x="1730892" y="1038772"/>
                  </a:lnTo>
                  <a:cubicBezTo>
                    <a:pt x="1730892" y="1107352"/>
                    <a:pt x="1675012" y="1163232"/>
                    <a:pt x="1606432" y="1163232"/>
                  </a:cubicBezTo>
                  <a:close/>
                </a:path>
              </a:pathLst>
            </a:custGeom>
            <a:solidFill>
              <a:srgbClr val="12294E">
                <a:alpha val="84706"/>
              </a:srgbClr>
            </a:solidFill>
          </p:spPr>
        </p:sp>
      </p:grpSp>
      <p:sp>
        <p:nvSpPr>
          <p:cNvPr name="AutoShape 10" id="10"/>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TextBox 11" id="11"/>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rPr>
              <a:t>Modules</a:t>
            </a:r>
          </a:p>
        </p:txBody>
      </p:sp>
      <p:sp>
        <p:nvSpPr>
          <p:cNvPr name="TextBox 12" id="12"/>
          <p:cNvSpPr txBox="true"/>
          <p:nvPr/>
        </p:nvSpPr>
        <p:spPr>
          <a:xfrm rot="0">
            <a:off x="2535198" y="5095875"/>
            <a:ext cx="4643150" cy="2590902"/>
          </a:xfrm>
          <a:prstGeom prst="rect">
            <a:avLst/>
          </a:prstGeom>
        </p:spPr>
        <p:txBody>
          <a:bodyPr anchor="t" rtlCol="false" tIns="0" lIns="0" bIns="0" rIns="0">
            <a:spAutoFit/>
          </a:bodyPr>
          <a:lstStyle/>
          <a:p>
            <a:pPr algn="l" marL="646835" indent="-323418" lvl="1">
              <a:lnSpc>
                <a:spcPts val="4194"/>
              </a:lnSpc>
              <a:buFont typeface="Arial"/>
              <a:buChar char="•"/>
            </a:pPr>
            <a:r>
              <a:rPr lang="en-US" sz="2995" spc="-206">
                <a:solidFill>
                  <a:srgbClr val="FFFFFF"/>
                </a:solidFill>
                <a:latin typeface="Nunito"/>
              </a:rPr>
              <a:t>Home Interface</a:t>
            </a:r>
          </a:p>
          <a:p>
            <a:pPr algn="l" marL="646835" indent="-323418" lvl="1">
              <a:lnSpc>
                <a:spcPts val="4194"/>
              </a:lnSpc>
              <a:buFont typeface="Arial"/>
              <a:buChar char="•"/>
            </a:pPr>
            <a:r>
              <a:rPr lang="en-US" sz="2995" spc="-206">
                <a:solidFill>
                  <a:srgbClr val="FFFFFF"/>
                </a:solidFill>
                <a:latin typeface="Nunito"/>
              </a:rPr>
              <a:t>Add Medicine Reminder Page</a:t>
            </a:r>
          </a:p>
          <a:p>
            <a:pPr algn="l" marL="646835" indent="-323418" lvl="1">
              <a:lnSpc>
                <a:spcPts val="4194"/>
              </a:lnSpc>
              <a:buFont typeface="Arial"/>
              <a:buChar char="•"/>
            </a:pPr>
            <a:r>
              <a:rPr lang="en-US" sz="2995" spc="-206">
                <a:solidFill>
                  <a:srgbClr val="FFFFFF"/>
                </a:solidFill>
                <a:latin typeface="Nunito"/>
              </a:rPr>
              <a:t>View and Manage Medicine Reminder Page</a:t>
            </a:r>
          </a:p>
        </p:txBody>
      </p:sp>
      <p:sp>
        <p:nvSpPr>
          <p:cNvPr name="Freeform 13" id="13"/>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795358" y="8852947"/>
            <a:ext cx="915527" cy="0"/>
          </a:xfrm>
          <a:prstGeom prst="line">
            <a:avLst/>
          </a:prstGeom>
          <a:ln cap="rnd" w="180975">
            <a:solidFill>
              <a:srgbClr val="12294E"/>
            </a:solidFill>
            <a:prstDash val="solid"/>
            <a:headEnd type="none" len="sm" w="sm"/>
            <a:tailEnd type="none" len="sm" w="sm"/>
          </a:ln>
        </p:spPr>
      </p:sp>
      <p:sp>
        <p:nvSpPr>
          <p:cNvPr name="Freeform 5" id="5"/>
          <p:cNvSpPr/>
          <p:nvPr/>
        </p:nvSpPr>
        <p:spPr>
          <a:xfrm flipH="false" flipV="false" rot="0">
            <a:off x="15083230" y="112262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3405786" y="1395322"/>
            <a:ext cx="2926462" cy="29264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2430674" y="6331838"/>
            <a:ext cx="2926462" cy="292646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795358" y="2179658"/>
            <a:ext cx="2795711" cy="6021609"/>
            <a:chOff x="0" y="0"/>
            <a:chExt cx="4101142" cy="8833342"/>
          </a:xfrm>
        </p:grpSpPr>
        <p:sp>
          <p:nvSpPr>
            <p:cNvPr name="Freeform 14" id="14"/>
            <p:cNvSpPr/>
            <p:nvPr/>
          </p:nvSpPr>
          <p:spPr>
            <a:xfrm flipH="false" flipV="false" rot="0">
              <a:off x="0" y="0"/>
              <a:ext cx="4100680" cy="8833342"/>
            </a:xfrm>
            <a:custGeom>
              <a:avLst/>
              <a:gdLst/>
              <a:ahLst/>
              <a:cxnLst/>
              <a:rect r="r" b="b" t="t" l="l"/>
              <a:pathLst>
                <a:path h="8833342" w="4100680">
                  <a:moveTo>
                    <a:pt x="0" y="8101942"/>
                  </a:moveTo>
                  <a:lnTo>
                    <a:pt x="0" y="731401"/>
                  </a:lnTo>
                  <a:cubicBezTo>
                    <a:pt x="0" y="326834"/>
                    <a:pt x="85354" y="0"/>
                    <a:pt x="191008" y="0"/>
                  </a:cubicBezTo>
                  <a:lnTo>
                    <a:pt x="3909672" y="0"/>
                  </a:lnTo>
                  <a:cubicBezTo>
                    <a:pt x="4015326" y="0"/>
                    <a:pt x="4100680" y="326834"/>
                    <a:pt x="4100680" y="731401"/>
                  </a:cubicBezTo>
                  <a:lnTo>
                    <a:pt x="4100680" y="8100175"/>
                  </a:lnTo>
                  <a:cubicBezTo>
                    <a:pt x="4100680" y="8504742"/>
                    <a:pt x="4015326" y="8831576"/>
                    <a:pt x="3909672" y="8831576"/>
                  </a:cubicBezTo>
                  <a:lnTo>
                    <a:pt x="191008" y="8831576"/>
                  </a:lnTo>
                  <a:cubicBezTo>
                    <a:pt x="85815" y="8833342"/>
                    <a:pt x="0" y="8506509"/>
                    <a:pt x="0" y="8101942"/>
                  </a:cubicBezTo>
                  <a:close/>
                </a:path>
              </a:pathLst>
            </a:custGeom>
            <a:blipFill>
              <a:blip r:embed="rId8"/>
              <a:stretch>
                <a:fillRect l="-628" t="0" r="-628" b="0"/>
              </a:stretch>
            </a:blipFill>
          </p:spPr>
        </p:sp>
      </p:grpSp>
      <p:grpSp>
        <p:nvGrpSpPr>
          <p:cNvPr name="Group 15" id="15"/>
          <p:cNvGrpSpPr/>
          <p:nvPr/>
        </p:nvGrpSpPr>
        <p:grpSpPr>
          <a:xfrm rot="0">
            <a:off x="5715302" y="2179658"/>
            <a:ext cx="2795711" cy="6021609"/>
            <a:chOff x="0" y="0"/>
            <a:chExt cx="4101142" cy="8833342"/>
          </a:xfrm>
        </p:grpSpPr>
        <p:sp>
          <p:nvSpPr>
            <p:cNvPr name="Freeform 16" id="16"/>
            <p:cNvSpPr/>
            <p:nvPr/>
          </p:nvSpPr>
          <p:spPr>
            <a:xfrm flipH="false" flipV="false" rot="0">
              <a:off x="0" y="0"/>
              <a:ext cx="4100680" cy="8833342"/>
            </a:xfrm>
            <a:custGeom>
              <a:avLst/>
              <a:gdLst/>
              <a:ahLst/>
              <a:cxnLst/>
              <a:rect r="r" b="b" t="t" l="l"/>
              <a:pathLst>
                <a:path h="8833342" w="4100680">
                  <a:moveTo>
                    <a:pt x="0" y="8101942"/>
                  </a:moveTo>
                  <a:lnTo>
                    <a:pt x="0" y="731401"/>
                  </a:lnTo>
                  <a:cubicBezTo>
                    <a:pt x="0" y="326834"/>
                    <a:pt x="85354" y="0"/>
                    <a:pt x="191008" y="0"/>
                  </a:cubicBezTo>
                  <a:lnTo>
                    <a:pt x="3909672" y="0"/>
                  </a:lnTo>
                  <a:cubicBezTo>
                    <a:pt x="4015326" y="0"/>
                    <a:pt x="4100680" y="326834"/>
                    <a:pt x="4100680" y="731401"/>
                  </a:cubicBezTo>
                  <a:lnTo>
                    <a:pt x="4100680" y="8100175"/>
                  </a:lnTo>
                  <a:cubicBezTo>
                    <a:pt x="4100680" y="8504742"/>
                    <a:pt x="4015326" y="8831576"/>
                    <a:pt x="3909672" y="8831576"/>
                  </a:cubicBezTo>
                  <a:lnTo>
                    <a:pt x="191008" y="8831576"/>
                  </a:lnTo>
                  <a:cubicBezTo>
                    <a:pt x="85815" y="8833342"/>
                    <a:pt x="0" y="8506509"/>
                    <a:pt x="0" y="8101942"/>
                  </a:cubicBezTo>
                  <a:close/>
                </a:path>
              </a:pathLst>
            </a:custGeom>
            <a:blipFill>
              <a:blip r:embed="rId9"/>
              <a:stretch>
                <a:fillRect l="-226" t="0" r="-226" b="0"/>
              </a:stretch>
            </a:blipFill>
          </p:spPr>
        </p:sp>
      </p:grpSp>
      <p:grpSp>
        <p:nvGrpSpPr>
          <p:cNvPr name="Group 17" id="17"/>
          <p:cNvGrpSpPr/>
          <p:nvPr/>
        </p:nvGrpSpPr>
        <p:grpSpPr>
          <a:xfrm rot="0">
            <a:off x="9634963" y="2132695"/>
            <a:ext cx="2795711" cy="6021609"/>
            <a:chOff x="0" y="0"/>
            <a:chExt cx="4101142" cy="8833342"/>
          </a:xfrm>
        </p:grpSpPr>
        <p:sp>
          <p:nvSpPr>
            <p:cNvPr name="Freeform 18" id="18"/>
            <p:cNvSpPr/>
            <p:nvPr/>
          </p:nvSpPr>
          <p:spPr>
            <a:xfrm flipH="false" flipV="false" rot="0">
              <a:off x="0" y="0"/>
              <a:ext cx="4100680" cy="8833342"/>
            </a:xfrm>
            <a:custGeom>
              <a:avLst/>
              <a:gdLst/>
              <a:ahLst/>
              <a:cxnLst/>
              <a:rect r="r" b="b" t="t" l="l"/>
              <a:pathLst>
                <a:path h="8833342" w="4100680">
                  <a:moveTo>
                    <a:pt x="0" y="8101942"/>
                  </a:moveTo>
                  <a:lnTo>
                    <a:pt x="0" y="731401"/>
                  </a:lnTo>
                  <a:cubicBezTo>
                    <a:pt x="0" y="326834"/>
                    <a:pt x="85354" y="0"/>
                    <a:pt x="191008" y="0"/>
                  </a:cubicBezTo>
                  <a:lnTo>
                    <a:pt x="3909672" y="0"/>
                  </a:lnTo>
                  <a:cubicBezTo>
                    <a:pt x="4015326" y="0"/>
                    <a:pt x="4100680" y="326834"/>
                    <a:pt x="4100680" y="731401"/>
                  </a:cubicBezTo>
                  <a:lnTo>
                    <a:pt x="4100680" y="8100175"/>
                  </a:lnTo>
                  <a:cubicBezTo>
                    <a:pt x="4100680" y="8504742"/>
                    <a:pt x="4015326" y="8831576"/>
                    <a:pt x="3909672" y="8831576"/>
                  </a:cubicBezTo>
                  <a:lnTo>
                    <a:pt x="191008" y="8831576"/>
                  </a:lnTo>
                  <a:cubicBezTo>
                    <a:pt x="85815" y="8833342"/>
                    <a:pt x="0" y="8506509"/>
                    <a:pt x="0" y="8101942"/>
                  </a:cubicBezTo>
                  <a:close/>
                </a:path>
              </a:pathLst>
            </a:custGeom>
            <a:blipFill>
              <a:blip r:embed="rId10"/>
              <a:stretch>
                <a:fillRect l="-1985" t="0" r="-1985" b="0"/>
              </a:stretch>
            </a:blipFill>
          </p:spPr>
        </p:sp>
      </p:grpSp>
      <p:grpSp>
        <p:nvGrpSpPr>
          <p:cNvPr name="Group 19" id="19"/>
          <p:cNvGrpSpPr/>
          <p:nvPr/>
        </p:nvGrpSpPr>
        <p:grpSpPr>
          <a:xfrm rot="0">
            <a:off x="13427494" y="2179658"/>
            <a:ext cx="2795711" cy="6021609"/>
            <a:chOff x="0" y="0"/>
            <a:chExt cx="4101142" cy="8833342"/>
          </a:xfrm>
        </p:grpSpPr>
        <p:sp>
          <p:nvSpPr>
            <p:cNvPr name="Freeform 20" id="20"/>
            <p:cNvSpPr/>
            <p:nvPr/>
          </p:nvSpPr>
          <p:spPr>
            <a:xfrm flipH="false" flipV="false" rot="0">
              <a:off x="0" y="0"/>
              <a:ext cx="4100680" cy="8833342"/>
            </a:xfrm>
            <a:custGeom>
              <a:avLst/>
              <a:gdLst/>
              <a:ahLst/>
              <a:cxnLst/>
              <a:rect r="r" b="b" t="t" l="l"/>
              <a:pathLst>
                <a:path h="8833342" w="4100680">
                  <a:moveTo>
                    <a:pt x="0" y="8101942"/>
                  </a:moveTo>
                  <a:lnTo>
                    <a:pt x="0" y="731401"/>
                  </a:lnTo>
                  <a:cubicBezTo>
                    <a:pt x="0" y="326834"/>
                    <a:pt x="85354" y="0"/>
                    <a:pt x="191008" y="0"/>
                  </a:cubicBezTo>
                  <a:lnTo>
                    <a:pt x="3909672" y="0"/>
                  </a:lnTo>
                  <a:cubicBezTo>
                    <a:pt x="4015326" y="0"/>
                    <a:pt x="4100680" y="326834"/>
                    <a:pt x="4100680" y="731401"/>
                  </a:cubicBezTo>
                  <a:lnTo>
                    <a:pt x="4100680" y="8100175"/>
                  </a:lnTo>
                  <a:cubicBezTo>
                    <a:pt x="4100680" y="8504742"/>
                    <a:pt x="4015326" y="8831576"/>
                    <a:pt x="3909672" y="8831576"/>
                  </a:cubicBezTo>
                  <a:lnTo>
                    <a:pt x="191008" y="8831576"/>
                  </a:lnTo>
                  <a:cubicBezTo>
                    <a:pt x="85815" y="8833342"/>
                    <a:pt x="0" y="8506509"/>
                    <a:pt x="0" y="8101942"/>
                  </a:cubicBezTo>
                  <a:close/>
                </a:path>
              </a:pathLst>
            </a:custGeom>
            <a:blipFill>
              <a:blip r:embed="rId11"/>
              <a:stretch>
                <a:fillRect l="-1418" t="0" r="-1418" b="0"/>
              </a:stretch>
            </a:blipFill>
          </p:spPr>
        </p:sp>
      </p:grpSp>
      <p:sp>
        <p:nvSpPr>
          <p:cNvPr name="TextBox 21" id="21"/>
          <p:cNvSpPr txBox="true"/>
          <p:nvPr/>
        </p:nvSpPr>
        <p:spPr>
          <a:xfrm rot="0">
            <a:off x="1816911" y="1041529"/>
            <a:ext cx="8971071" cy="964761"/>
          </a:xfrm>
          <a:prstGeom prst="rect">
            <a:avLst/>
          </a:prstGeom>
        </p:spPr>
        <p:txBody>
          <a:bodyPr anchor="t" rtlCol="false" tIns="0" lIns="0" bIns="0" rIns="0">
            <a:spAutoFit/>
          </a:bodyPr>
          <a:lstStyle/>
          <a:p>
            <a:pPr algn="l">
              <a:lnSpc>
                <a:spcPts val="6977"/>
              </a:lnSpc>
            </a:pPr>
            <a:r>
              <a:rPr lang="en-US" sz="8019" spc="-312">
                <a:solidFill>
                  <a:srgbClr val="12294E"/>
                </a:solidFill>
                <a:latin typeface="Nunito Bold"/>
              </a:rPr>
              <a:t>Result and Output</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DAF-_SWipYc</dc:identifier>
  <dcterms:modified xsi:type="dcterms:W3CDTF">2011-08-01T06:04:30Z</dcterms:modified>
  <cp:revision>1</cp:revision>
  <dc:title>Medicine Reminder Presentation</dc:title>
</cp:coreProperties>
</file>